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5" r:id="rId4"/>
    <p:sldId id="261" r:id="rId5"/>
    <p:sldId id="266" r:id="rId6"/>
    <p:sldId id="263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0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729120-736A-4044-B5F1-305E7A0EC3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8399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2E37CED-3314-4000-9AF9-B30520B9F606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B526AC4-FCBB-4670-9DD2-A35218C8D4B1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0D2DDE1-338F-4555-9C3E-BE5FD60DEF4B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0483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B11AD06-BEAB-4496-B91C-45C0485B8522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84CB70D-16B1-4E54-96D5-AD06578B3D21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6DEE1B9-66D0-4773-80BE-870D7B7DEF03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FBD2D0E-3CE4-4AF6-AC97-4FCAC6AD9269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mi-NZ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514A6F-0F0F-4EAB-A4ED-ED7FA6391A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64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79C8DD-9568-464A-B35C-89A56B024D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660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941B9-F5C4-4612-9541-EFB85A8F41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879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EB404-4B06-4A2B-8B4E-7228132DDF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69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FA7252-51B6-470D-A08E-6DD273FED2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970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F32B8E-5ED7-411B-88AA-70EC8B79B2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6484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FD4598-7A1C-4EC1-B165-3EEC9F2298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880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4A7EBB-9B69-43DA-A60F-2869A80DCB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735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79CEF-04C6-4210-9C34-7BC237C6D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130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DC7B1-DDDD-468F-817F-6088E62939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517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86105-3156-434C-8BC3-A4BB392F60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2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EB8BD0-5D58-45D3-8C97-8747565543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928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/>
            </a:gs>
            <a:gs pos="100000">
              <a:srgbClr val="DAEDEF"/>
            </a:gs>
          </a:gsLst>
          <a:lin ang="16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2DC75F-B7B9-4BEC-943C-1676153FBE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Map of the Sentence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>
            <p:ph type="dgm" idx="1"/>
          </p:nvPr>
        </p:nvGraphicFramePr>
        <p:xfrm>
          <a:off x="990600" y="304800"/>
          <a:ext cx="7223125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Microsoft Organization Chart" r:id="rId4" imgW="6883400" imgH="3098800" progId="MSOrgChart.2">
                  <p:embed followColorScheme="full"/>
                </p:oleObj>
              </mc:Choice>
              <mc:Fallback>
                <p:oleObj name="Microsoft Organization Chart" r:id="rId4" imgW="6883400" imgH="3098800" progId="MSOrgChart.2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04800"/>
                        <a:ext cx="7223125" cy="325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3810000"/>
            <a:ext cx="7086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/>
              <a:t>Every sentence is made up of a core, which can be expanded by modifiers and/or connectors.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990600" y="4724400"/>
            <a:ext cx="7162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/>
              <a:t>The next slides will organize the information from Ch. 1-5 using this map &amp; highlighting </a:t>
            </a:r>
            <a:r>
              <a:rPr lang="en-US" altLang="en-US">
                <a:solidFill>
                  <a:srgbClr val="D90F0D"/>
                </a:solidFill>
              </a:rPr>
              <a:t>new material</a:t>
            </a:r>
            <a:r>
              <a:rPr lang="en-US" altLang="en-US"/>
              <a:t> for each chapter in red.</a:t>
            </a: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4572000" y="6248400"/>
            <a:ext cx="457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/>
              <a:t>Introduction to Latin, 2e (Shelmerdine)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914400" y="-609600"/>
          <a:ext cx="7223125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Microsoft Organization Chart" r:id="rId4" imgW="6883400" imgH="3098800" progId="MSOrgChart.2">
                  <p:embed followColorScheme="full"/>
                </p:oleObj>
              </mc:Choice>
              <mc:Fallback>
                <p:oleObj name="Microsoft Organization Chart" r:id="rId4" imgW="6883400" imgH="3098800" progId="MSOrgChart.2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-609600"/>
                        <a:ext cx="7223125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1" name="Text Box 8"/>
          <p:cNvSpPr txBox="1">
            <a:spLocks noChangeArrowheads="1"/>
          </p:cNvSpPr>
          <p:nvPr/>
        </p:nvSpPr>
        <p:spPr bwMode="auto">
          <a:xfrm>
            <a:off x="1066800" y="2819400"/>
            <a:ext cx="3505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D90F0D"/>
                </a:solidFill>
              </a:rPr>
              <a:t>•  Subject</a:t>
            </a:r>
            <a:br>
              <a:rPr lang="en-US" altLang="en-US" sz="2000">
                <a:solidFill>
                  <a:srgbClr val="D90F0D"/>
                </a:solidFill>
              </a:rPr>
            </a:br>
            <a:r>
              <a:rPr lang="en-US" altLang="en-US" sz="2000">
                <a:solidFill>
                  <a:srgbClr val="D90F0D"/>
                </a:solidFill>
              </a:rPr>
              <a:t>•  Verb</a:t>
            </a:r>
            <a:br>
              <a:rPr lang="en-US" altLang="en-US" sz="2000">
                <a:solidFill>
                  <a:srgbClr val="D90F0D"/>
                </a:solidFill>
              </a:rPr>
            </a:br>
            <a:r>
              <a:rPr lang="en-US" altLang="en-US" sz="2000">
                <a:solidFill>
                  <a:srgbClr val="D90F0D"/>
                </a:solidFill>
              </a:rPr>
              <a:t>•  Object </a:t>
            </a:r>
            <a:r>
              <a:rPr lang="en-US" altLang="en-US" sz="2000" i="1">
                <a:solidFill>
                  <a:schemeClr val="bg2"/>
                </a:solidFill>
              </a:rPr>
              <a:t>(not always present)</a:t>
            </a:r>
            <a:r>
              <a:rPr lang="en-US" altLang="en-US" sz="2000">
                <a:solidFill>
                  <a:srgbClr val="D90F0D"/>
                </a:solidFill>
              </a:rPr>
              <a:t> </a:t>
            </a:r>
            <a:endParaRPr lang="en-US" altLang="en-US"/>
          </a:p>
        </p:txBody>
      </p:sp>
      <p:sp>
        <p:nvSpPr>
          <p:cNvPr id="17412" name="Text Box 12"/>
          <p:cNvSpPr txBox="1">
            <a:spLocks noChangeArrowheads="1"/>
          </p:cNvSpPr>
          <p:nvPr/>
        </p:nvSpPr>
        <p:spPr bwMode="auto">
          <a:xfrm>
            <a:off x="5791200" y="6019800"/>
            <a:ext cx="2922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/>
              <a:t>Chapter </a:t>
            </a:r>
            <a:r>
              <a:rPr lang="en-US" altLang="en-US" sz="2000">
                <a:solidFill>
                  <a:srgbClr val="E33537"/>
                </a:solidFill>
              </a:rPr>
              <a:t>1</a:t>
            </a:r>
            <a:r>
              <a:rPr lang="en-US" altLang="en-US" sz="2000"/>
              <a:t>, </a:t>
            </a:r>
            <a:r>
              <a:rPr lang="en-US" altLang="en-US" sz="2000" i="1"/>
              <a:t>Intro. to Latin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/>
            </a:gs>
            <a:gs pos="100000">
              <a:srgbClr val="DAEDEF">
                <a:alpha val="62000"/>
              </a:srgbClr>
            </a:gs>
          </a:gsLst>
          <a:lin ang="16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14400" y="-609600"/>
          <a:ext cx="7223125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Microsoft Organization Chart" r:id="rId4" imgW="6883400" imgH="3098800" progId="MSOrgChart.2">
                  <p:embed followColorScheme="full"/>
                </p:oleObj>
              </mc:Choice>
              <mc:Fallback>
                <p:oleObj name="Microsoft Organization Chart" r:id="rId4" imgW="6883400" imgH="3098800" progId="MSOrgChart.2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-609600"/>
                        <a:ext cx="7223125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066800" y="2819400"/>
            <a:ext cx="2514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•  Subject</a:t>
            </a:r>
            <a:br>
              <a:rPr lang="en-US" altLang="en-US" sz="2000"/>
            </a:br>
            <a:r>
              <a:rPr lang="en-US" altLang="en-US" sz="2000"/>
              <a:t>•  Verb</a:t>
            </a:r>
            <a:br>
              <a:rPr lang="en-US" altLang="en-US" sz="2000"/>
            </a:br>
            <a:r>
              <a:rPr lang="en-US" altLang="en-US" sz="2000"/>
              <a:t>•  Direct Object</a:t>
            </a:r>
            <a:endParaRPr lang="en-US" altLang="en-US"/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5791200" y="6019800"/>
            <a:ext cx="2922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/>
              <a:t>Chapter </a:t>
            </a:r>
            <a:r>
              <a:rPr lang="en-US" altLang="en-US" sz="2000">
                <a:solidFill>
                  <a:srgbClr val="E33537"/>
                </a:solidFill>
              </a:rPr>
              <a:t>2</a:t>
            </a:r>
            <a:r>
              <a:rPr lang="en-US" altLang="en-US" sz="2000"/>
              <a:t>, </a:t>
            </a:r>
            <a:r>
              <a:rPr lang="en-US" altLang="en-US" sz="2000" i="1"/>
              <a:t>Intro. to Latin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6553200" y="2819400"/>
            <a:ext cx="2209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>
                <a:solidFill>
                  <a:srgbClr val="FF0000"/>
                </a:solidFill>
              </a:rPr>
              <a:t>Coordinating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• and  </a:t>
            </a:r>
            <a:r>
              <a:rPr lang="en-US" altLang="en-US" sz="1800">
                <a:solidFill>
                  <a:srgbClr val="FF0000"/>
                </a:solidFill>
              </a:rPr>
              <a:t>(et, -que)</a:t>
            </a:r>
            <a:endParaRPr lang="en-US" altLang="en-US" sz="2000">
              <a:solidFill>
                <a:srgbClr val="FF0000"/>
              </a:solidFill>
            </a:endParaRPr>
          </a:p>
          <a:p>
            <a:r>
              <a:rPr lang="en-US" altLang="en-US" sz="2000">
                <a:solidFill>
                  <a:srgbClr val="FF0000"/>
                </a:solidFill>
              </a:rPr>
              <a:t>• but   </a:t>
            </a:r>
            <a:r>
              <a:rPr lang="en-US" altLang="en-US" sz="1800">
                <a:solidFill>
                  <a:srgbClr val="FF0000"/>
                </a:solidFill>
              </a:rPr>
              <a:t>(sed)</a:t>
            </a:r>
            <a:endParaRPr lang="en-US" altLang="en-US">
              <a:solidFill>
                <a:srgbClr val="FF0000"/>
              </a:solidFill>
            </a:endParaRPr>
          </a:p>
        </p:txBody>
      </p:sp>
      <p:cxnSp>
        <p:nvCxnSpPr>
          <p:cNvPr id="19462" name="AutoShape 9"/>
          <p:cNvCxnSpPr>
            <a:cxnSpLocks noChangeShapeType="1"/>
          </p:cNvCxnSpPr>
          <p:nvPr/>
        </p:nvCxnSpPr>
        <p:spPr bwMode="auto">
          <a:xfrm rot="5400000">
            <a:off x="7010400" y="2743200"/>
            <a:ext cx="2286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914400" y="-609600"/>
          <a:ext cx="7223125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Microsoft Organization Chart" r:id="rId4" imgW="6883400" imgH="3098800" progId="MSOrgChart.2">
                  <p:embed followColorScheme="full"/>
                </p:oleObj>
              </mc:Choice>
              <mc:Fallback>
                <p:oleObj name="Microsoft Organization Chart" r:id="rId4" imgW="6883400" imgH="3098800" progId="MSOrgChart.2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-609600"/>
                        <a:ext cx="7223125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066800" y="2819400"/>
            <a:ext cx="2590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•  Subject</a:t>
            </a:r>
            <a:br>
              <a:rPr lang="en-US" altLang="en-US" sz="2000"/>
            </a:br>
            <a:r>
              <a:rPr lang="en-US" altLang="en-US" sz="2000"/>
              <a:t>•  Verb</a:t>
            </a:r>
            <a:br>
              <a:rPr lang="en-US" altLang="en-US" sz="2000"/>
            </a:br>
            <a:r>
              <a:rPr lang="en-US" altLang="en-US" sz="2000"/>
              <a:t>•  Direct Object</a:t>
            </a:r>
            <a:endParaRPr lang="en-US" altLang="en-US"/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5791200" y="6019800"/>
            <a:ext cx="2922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/>
              <a:t>Chapter </a:t>
            </a:r>
            <a:r>
              <a:rPr lang="en-US" altLang="en-US" sz="2000">
                <a:solidFill>
                  <a:srgbClr val="E33537"/>
                </a:solidFill>
              </a:rPr>
              <a:t>3</a:t>
            </a:r>
            <a:r>
              <a:rPr lang="en-US" altLang="en-US" sz="2000"/>
              <a:t>, </a:t>
            </a:r>
            <a:r>
              <a:rPr lang="en-US" altLang="en-US" sz="2000" i="1"/>
              <a:t>Intro. to Latin</a:t>
            </a: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3581400" y="2819400"/>
            <a:ext cx="1854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D90F0D"/>
                </a:solidFill>
              </a:rPr>
              <a:t>• genitive noun</a:t>
            </a:r>
          </a:p>
          <a:p>
            <a:r>
              <a:rPr lang="en-US" altLang="en-US" sz="2000">
                <a:solidFill>
                  <a:srgbClr val="D90F0D"/>
                </a:solidFill>
              </a:rPr>
              <a:t>• dative noun</a:t>
            </a:r>
            <a:endParaRPr lang="en-US" altLang="en-US"/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6553200" y="2971800"/>
            <a:ext cx="2209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/>
              <a:t>Coordinating</a:t>
            </a:r>
          </a:p>
          <a:p>
            <a:r>
              <a:rPr lang="en-US" altLang="en-US" sz="2000"/>
              <a:t>• and  </a:t>
            </a:r>
            <a:r>
              <a:rPr lang="en-US" altLang="en-US" sz="1800"/>
              <a:t>(et, -que)</a:t>
            </a:r>
            <a:endParaRPr lang="en-US" altLang="en-US" sz="2000"/>
          </a:p>
          <a:p>
            <a:r>
              <a:rPr lang="en-US" altLang="en-US" sz="2000"/>
              <a:t>• but   </a:t>
            </a:r>
            <a:r>
              <a:rPr lang="en-US" altLang="en-US" sz="1800"/>
              <a:t>(sed)</a:t>
            </a:r>
            <a:endParaRPr lang="en-US" altLang="en-US"/>
          </a:p>
        </p:txBody>
      </p:sp>
      <p:cxnSp>
        <p:nvCxnSpPr>
          <p:cNvPr id="21511" name="AutoShape 9"/>
          <p:cNvCxnSpPr>
            <a:cxnSpLocks noChangeShapeType="1"/>
          </p:cNvCxnSpPr>
          <p:nvPr/>
        </p:nvCxnSpPr>
        <p:spPr bwMode="auto">
          <a:xfrm rot="5400000">
            <a:off x="6896100" y="2781300"/>
            <a:ext cx="3810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914400" y="-609600"/>
          <a:ext cx="7223125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" name="Microsoft Organization Chart" r:id="rId4" imgW="6883400" imgH="3098800" progId="MSOrgChart.2">
                  <p:embed followColorScheme="full"/>
                </p:oleObj>
              </mc:Choice>
              <mc:Fallback>
                <p:oleObj name="Microsoft Organization Chart" r:id="rId4" imgW="6883400" imgH="3098800" progId="MSOrgChart.2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-609600"/>
                        <a:ext cx="7223125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28600" y="2667000"/>
            <a:ext cx="1981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•  Subject</a:t>
            </a:r>
            <a:br>
              <a:rPr lang="en-US" altLang="en-US" sz="2000"/>
            </a:br>
            <a:r>
              <a:rPr lang="en-US" altLang="en-US" sz="2000"/>
              <a:t>•  Verb</a:t>
            </a:r>
            <a:br>
              <a:rPr lang="en-US" altLang="en-US" sz="2000"/>
            </a:br>
            <a:r>
              <a:rPr lang="en-US" altLang="en-US" sz="2000"/>
              <a:t>•  Direct Object</a:t>
            </a:r>
            <a:endParaRPr lang="en-US" altLang="en-US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553200" y="2971800"/>
            <a:ext cx="2209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/>
              <a:t>Coordinating</a:t>
            </a:r>
          </a:p>
          <a:p>
            <a:r>
              <a:rPr lang="en-US" altLang="en-US" sz="2000"/>
              <a:t>• and  </a:t>
            </a:r>
            <a:r>
              <a:rPr lang="en-US" altLang="en-US" sz="1800"/>
              <a:t>(et, -que)</a:t>
            </a:r>
            <a:endParaRPr lang="en-US" altLang="en-US" sz="2000"/>
          </a:p>
          <a:p>
            <a:r>
              <a:rPr lang="en-US" altLang="en-US" sz="2000"/>
              <a:t>• but   </a:t>
            </a:r>
            <a:r>
              <a:rPr lang="en-US" altLang="en-US" sz="1800"/>
              <a:t>(sed)</a:t>
            </a:r>
            <a:endParaRPr lang="en-US" altLang="en-US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791200" y="6019800"/>
            <a:ext cx="2998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/>
              <a:t>Chapter </a:t>
            </a:r>
            <a:r>
              <a:rPr lang="en-US" altLang="en-US" sz="2000">
                <a:solidFill>
                  <a:srgbClr val="E33537"/>
                </a:solidFill>
              </a:rPr>
              <a:t>4</a:t>
            </a:r>
            <a:r>
              <a:rPr lang="en-US" altLang="en-US" sz="2000"/>
              <a:t>, </a:t>
            </a:r>
            <a:r>
              <a:rPr lang="en-US" altLang="en-US" sz="2000" i="1"/>
              <a:t>Intro. to Latin</a:t>
            </a:r>
          </a:p>
        </p:txBody>
      </p:sp>
      <p:cxnSp>
        <p:nvCxnSpPr>
          <p:cNvPr id="23558" name="AutoShape 6"/>
          <p:cNvCxnSpPr>
            <a:cxnSpLocks noChangeShapeType="1"/>
          </p:cNvCxnSpPr>
          <p:nvPr/>
        </p:nvCxnSpPr>
        <p:spPr bwMode="auto">
          <a:xfrm flipH="1">
            <a:off x="3505200" y="2743200"/>
            <a:ext cx="533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9" name="AutoShape 9"/>
          <p:cNvCxnSpPr>
            <a:cxnSpLocks noChangeShapeType="1"/>
          </p:cNvCxnSpPr>
          <p:nvPr/>
        </p:nvCxnSpPr>
        <p:spPr bwMode="auto">
          <a:xfrm>
            <a:off x="4724400" y="2743200"/>
            <a:ext cx="533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0" name="Text Box 11"/>
          <p:cNvSpPr txBox="1">
            <a:spLocks noChangeArrowheads="1"/>
          </p:cNvSpPr>
          <p:nvPr/>
        </p:nvSpPr>
        <p:spPr bwMode="auto">
          <a:xfrm>
            <a:off x="2590800" y="2971800"/>
            <a:ext cx="1871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/>
              <a:t>• genitive noun</a:t>
            </a:r>
            <a:endParaRPr lang="en-US" altLang="en-US"/>
          </a:p>
        </p:txBody>
      </p:sp>
      <p:cxnSp>
        <p:nvCxnSpPr>
          <p:cNvPr id="23561" name="AutoShape 9"/>
          <p:cNvCxnSpPr>
            <a:cxnSpLocks noChangeShapeType="1"/>
          </p:cNvCxnSpPr>
          <p:nvPr/>
        </p:nvCxnSpPr>
        <p:spPr bwMode="auto">
          <a:xfrm rot="5400000">
            <a:off x="6896100" y="2781300"/>
            <a:ext cx="3810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2" name="Text Box 7"/>
          <p:cNvSpPr txBox="1">
            <a:spLocks noChangeArrowheads="1"/>
          </p:cNvSpPr>
          <p:nvPr/>
        </p:nvSpPr>
        <p:spPr bwMode="auto">
          <a:xfrm>
            <a:off x="4572000" y="2971800"/>
            <a:ext cx="1854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>
                <a:solidFill>
                  <a:srgbClr val="D90F0D"/>
                </a:solidFill>
              </a:rPr>
              <a:t>Adverbial</a:t>
            </a:r>
            <a:endParaRPr lang="en-US" altLang="en-US">
              <a:solidFill>
                <a:srgbClr val="D90F0D"/>
              </a:solidFill>
            </a:endParaRPr>
          </a:p>
          <a:p>
            <a:r>
              <a:rPr lang="en-US" altLang="en-US" sz="2000">
                <a:solidFill>
                  <a:srgbClr val="D90F0D"/>
                </a:solidFill>
              </a:rPr>
              <a:t>• adverb</a:t>
            </a:r>
            <a:br>
              <a:rPr lang="en-US" altLang="en-US" sz="2000">
                <a:solidFill>
                  <a:srgbClr val="D90F0D"/>
                </a:solidFill>
              </a:rPr>
            </a:br>
            <a:r>
              <a:rPr lang="en-US" altLang="en-US" sz="2000">
                <a:solidFill>
                  <a:srgbClr val="D90F0D"/>
                </a:solidFill>
              </a:rPr>
              <a:t>• prep. phrase</a:t>
            </a:r>
          </a:p>
          <a:p>
            <a:r>
              <a:rPr lang="en-US" altLang="en-US" sz="2000">
                <a:solidFill>
                  <a:srgbClr val="D90F0D"/>
                </a:solidFill>
              </a:rPr>
              <a:t>• ablative noun</a:t>
            </a:r>
          </a:p>
          <a:p>
            <a:r>
              <a:rPr lang="en-US" altLang="en-US" sz="2000"/>
              <a:t>• dative noun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914400" y="-609600"/>
          <a:ext cx="7223125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Microsoft Organization Chart" r:id="rId4" imgW="6883400" imgH="3098800" progId="MSOrgChart.2">
                  <p:embed followColorScheme="full"/>
                </p:oleObj>
              </mc:Choice>
              <mc:Fallback>
                <p:oleObj name="Microsoft Organization Chart" r:id="rId4" imgW="6883400" imgH="3098800" progId="MSOrgChart.2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-609600"/>
                        <a:ext cx="7223125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28600" y="2667000"/>
            <a:ext cx="19812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•  Subject</a:t>
            </a:r>
            <a:br>
              <a:rPr lang="en-US" altLang="en-US" sz="2000"/>
            </a:br>
            <a:r>
              <a:rPr lang="en-US" altLang="en-US" sz="2000"/>
              <a:t>•  Verb</a:t>
            </a:r>
            <a:br>
              <a:rPr lang="en-US" altLang="en-US" sz="2000"/>
            </a:br>
            <a:r>
              <a:rPr lang="en-US" altLang="en-US" sz="2000"/>
              <a:t>•  Direct Object</a:t>
            </a:r>
            <a:br>
              <a:rPr lang="en-US" altLang="en-US" sz="2000"/>
            </a:br>
            <a:r>
              <a:rPr lang="en-US" altLang="en-US" sz="2000">
                <a:solidFill>
                  <a:srgbClr val="D90F0D"/>
                </a:solidFill>
              </a:rPr>
              <a:t>•  Subject   	Complement</a:t>
            </a:r>
            <a:endParaRPr lang="en-US" altLang="en-US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553200" y="2971800"/>
            <a:ext cx="2209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/>
              <a:t>Coordinating</a:t>
            </a:r>
          </a:p>
          <a:p>
            <a:r>
              <a:rPr lang="en-US" altLang="en-US" sz="2000"/>
              <a:t>• and  </a:t>
            </a:r>
            <a:r>
              <a:rPr lang="en-US" altLang="en-US" sz="1800"/>
              <a:t>(et, -que)</a:t>
            </a:r>
            <a:endParaRPr lang="en-US" altLang="en-US" sz="2000"/>
          </a:p>
          <a:p>
            <a:r>
              <a:rPr lang="en-US" altLang="en-US" sz="2000"/>
              <a:t>• but   </a:t>
            </a:r>
            <a:r>
              <a:rPr lang="en-US" altLang="en-US" sz="1800"/>
              <a:t>(sed)</a:t>
            </a:r>
            <a:endParaRPr lang="en-US" altLang="en-US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791200" y="6019800"/>
            <a:ext cx="2922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/>
              <a:t>Chapter </a:t>
            </a:r>
            <a:r>
              <a:rPr lang="en-US" altLang="en-US" sz="2000">
                <a:solidFill>
                  <a:srgbClr val="E33537"/>
                </a:solidFill>
              </a:rPr>
              <a:t>5</a:t>
            </a:r>
            <a:r>
              <a:rPr lang="en-US" altLang="en-US" sz="2000"/>
              <a:t>, </a:t>
            </a:r>
            <a:r>
              <a:rPr lang="en-US" altLang="en-US" sz="2000" i="1"/>
              <a:t>Intro. to Latin</a:t>
            </a:r>
          </a:p>
        </p:txBody>
      </p:sp>
      <p:cxnSp>
        <p:nvCxnSpPr>
          <p:cNvPr id="25606" name="AutoShape 6"/>
          <p:cNvCxnSpPr>
            <a:cxnSpLocks noChangeShapeType="1"/>
          </p:cNvCxnSpPr>
          <p:nvPr/>
        </p:nvCxnSpPr>
        <p:spPr bwMode="auto">
          <a:xfrm flipH="1">
            <a:off x="3505200" y="2743200"/>
            <a:ext cx="533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572000" y="2971800"/>
            <a:ext cx="1854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/>
              <a:t>Adverbial</a:t>
            </a:r>
            <a:endParaRPr lang="en-US" altLang="en-US"/>
          </a:p>
          <a:p>
            <a:r>
              <a:rPr lang="en-US" altLang="en-US" sz="2000"/>
              <a:t>• adverb</a:t>
            </a:r>
            <a:br>
              <a:rPr lang="en-US" altLang="en-US" sz="2000"/>
            </a:br>
            <a:r>
              <a:rPr lang="en-US" altLang="en-US" sz="2000"/>
              <a:t>• prep. phrase</a:t>
            </a:r>
          </a:p>
          <a:p>
            <a:r>
              <a:rPr lang="en-US" altLang="en-US" sz="2000"/>
              <a:t>• ablative noun</a:t>
            </a:r>
          </a:p>
          <a:p>
            <a:r>
              <a:rPr lang="en-US" altLang="en-US" sz="2000"/>
              <a:t>• dative noun</a:t>
            </a:r>
          </a:p>
        </p:txBody>
      </p:sp>
      <p:cxnSp>
        <p:nvCxnSpPr>
          <p:cNvPr id="25608" name="AutoShape 9"/>
          <p:cNvCxnSpPr>
            <a:cxnSpLocks noChangeShapeType="1"/>
          </p:cNvCxnSpPr>
          <p:nvPr/>
        </p:nvCxnSpPr>
        <p:spPr bwMode="auto">
          <a:xfrm>
            <a:off x="4724400" y="2743200"/>
            <a:ext cx="533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9" name="Text Box 11"/>
          <p:cNvSpPr txBox="1">
            <a:spLocks noChangeArrowheads="1"/>
          </p:cNvSpPr>
          <p:nvPr/>
        </p:nvSpPr>
        <p:spPr bwMode="auto">
          <a:xfrm>
            <a:off x="2590800" y="2971800"/>
            <a:ext cx="195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>
                <a:solidFill>
                  <a:srgbClr val="D90F0D"/>
                </a:solidFill>
              </a:rPr>
              <a:t>Adjectival</a:t>
            </a:r>
            <a:endParaRPr lang="en-US" altLang="en-US">
              <a:solidFill>
                <a:srgbClr val="D90F0D"/>
              </a:solidFill>
            </a:endParaRPr>
          </a:p>
          <a:p>
            <a:r>
              <a:rPr lang="en-US" altLang="en-US" sz="2000">
                <a:solidFill>
                  <a:srgbClr val="D90F0D"/>
                </a:solidFill>
              </a:rPr>
              <a:t>• adjective</a:t>
            </a:r>
          </a:p>
          <a:p>
            <a:r>
              <a:rPr lang="en-US" altLang="en-US" sz="2000"/>
              <a:t>• genitive noun</a:t>
            </a:r>
            <a:endParaRPr lang="en-US" altLang="en-US"/>
          </a:p>
        </p:txBody>
      </p:sp>
      <p:cxnSp>
        <p:nvCxnSpPr>
          <p:cNvPr id="25610" name="AutoShape 9"/>
          <p:cNvCxnSpPr>
            <a:cxnSpLocks noChangeShapeType="1"/>
          </p:cNvCxnSpPr>
          <p:nvPr/>
        </p:nvCxnSpPr>
        <p:spPr bwMode="auto">
          <a:xfrm rot="5400000">
            <a:off x="6896100" y="2781300"/>
            <a:ext cx="3810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914400" y="-609600"/>
          <a:ext cx="7223125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Microsoft Organization Chart" r:id="rId4" imgW="6883400" imgH="3098800" progId="MSOrgChart.2">
                  <p:embed followColorScheme="full"/>
                </p:oleObj>
              </mc:Choice>
              <mc:Fallback>
                <p:oleObj name="Microsoft Organization Chart" r:id="rId4" imgW="6883400" imgH="3098800" progId="MSOrgChart.2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-609600"/>
                        <a:ext cx="7223125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6553200" y="2971800"/>
            <a:ext cx="2209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/>
              <a:t>Coordinating</a:t>
            </a:r>
          </a:p>
          <a:p>
            <a:r>
              <a:rPr lang="en-US" altLang="en-US" sz="2000"/>
              <a:t>• and  </a:t>
            </a:r>
            <a:r>
              <a:rPr lang="en-US" altLang="en-US" sz="1800"/>
              <a:t>(et, -que)</a:t>
            </a:r>
            <a:endParaRPr lang="en-US" altLang="en-US" sz="2000"/>
          </a:p>
          <a:p>
            <a:r>
              <a:rPr lang="en-US" altLang="en-US" sz="2000"/>
              <a:t>• but   </a:t>
            </a:r>
            <a:r>
              <a:rPr lang="en-US" altLang="en-US" sz="1800"/>
              <a:t>(sed)</a:t>
            </a:r>
            <a:endParaRPr lang="en-US" altLang="en-US"/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5791200" y="6019800"/>
            <a:ext cx="2922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/>
              <a:t>Chapter </a:t>
            </a:r>
            <a:r>
              <a:rPr lang="en-US" altLang="en-US" sz="2000">
                <a:solidFill>
                  <a:srgbClr val="E33537"/>
                </a:solidFill>
              </a:rPr>
              <a:t>5</a:t>
            </a:r>
            <a:r>
              <a:rPr lang="en-US" altLang="en-US" sz="2000"/>
              <a:t>, </a:t>
            </a:r>
            <a:r>
              <a:rPr lang="en-US" altLang="en-US" sz="2000" i="1"/>
              <a:t>Intro. to Latin</a:t>
            </a:r>
          </a:p>
        </p:txBody>
      </p:sp>
      <p:cxnSp>
        <p:nvCxnSpPr>
          <p:cNvPr id="27653" name="AutoShape 6"/>
          <p:cNvCxnSpPr>
            <a:cxnSpLocks noChangeShapeType="1"/>
          </p:cNvCxnSpPr>
          <p:nvPr/>
        </p:nvCxnSpPr>
        <p:spPr bwMode="auto">
          <a:xfrm flipH="1">
            <a:off x="3505200" y="2743200"/>
            <a:ext cx="533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4" name="Text Box 7"/>
          <p:cNvSpPr txBox="1">
            <a:spLocks noChangeArrowheads="1"/>
          </p:cNvSpPr>
          <p:nvPr/>
        </p:nvSpPr>
        <p:spPr bwMode="auto">
          <a:xfrm>
            <a:off x="4648200" y="2971800"/>
            <a:ext cx="1854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/>
              <a:t>Adverbial</a:t>
            </a:r>
            <a:endParaRPr lang="en-US" altLang="en-US"/>
          </a:p>
          <a:p>
            <a:r>
              <a:rPr lang="en-US" altLang="en-US" sz="2000"/>
              <a:t>• adverb</a:t>
            </a:r>
            <a:br>
              <a:rPr lang="en-US" altLang="en-US" sz="2000"/>
            </a:br>
            <a:r>
              <a:rPr lang="en-US" altLang="en-US" sz="2000"/>
              <a:t>• prep. phrase</a:t>
            </a:r>
          </a:p>
          <a:p>
            <a:r>
              <a:rPr lang="en-US" altLang="en-US" sz="2000"/>
              <a:t>• ablative noun</a:t>
            </a:r>
          </a:p>
          <a:p>
            <a:r>
              <a:rPr lang="en-US" altLang="en-US" sz="2000"/>
              <a:t>• dative noun</a:t>
            </a:r>
          </a:p>
        </p:txBody>
      </p:sp>
      <p:cxnSp>
        <p:nvCxnSpPr>
          <p:cNvPr id="27655" name="AutoShape 9"/>
          <p:cNvCxnSpPr>
            <a:cxnSpLocks noChangeShapeType="1"/>
          </p:cNvCxnSpPr>
          <p:nvPr/>
        </p:nvCxnSpPr>
        <p:spPr bwMode="auto">
          <a:xfrm>
            <a:off x="4724400" y="2743200"/>
            <a:ext cx="533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6" name="Text Box 11"/>
          <p:cNvSpPr txBox="1">
            <a:spLocks noChangeArrowheads="1"/>
          </p:cNvSpPr>
          <p:nvPr/>
        </p:nvSpPr>
        <p:spPr bwMode="auto">
          <a:xfrm>
            <a:off x="2743200" y="2971800"/>
            <a:ext cx="195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u="sng">
                <a:solidFill>
                  <a:srgbClr val="D90F0D"/>
                </a:solidFill>
              </a:rPr>
              <a:t>Adjectival</a:t>
            </a:r>
            <a:endParaRPr lang="en-US" altLang="en-US">
              <a:solidFill>
                <a:srgbClr val="D90F0D"/>
              </a:solidFill>
            </a:endParaRPr>
          </a:p>
          <a:p>
            <a:r>
              <a:rPr lang="en-US" altLang="en-US" sz="2000">
                <a:solidFill>
                  <a:srgbClr val="D90F0D"/>
                </a:solidFill>
              </a:rPr>
              <a:t>• adjective</a:t>
            </a:r>
          </a:p>
          <a:p>
            <a:r>
              <a:rPr lang="en-US" altLang="en-US" sz="2000"/>
              <a:t>• genitive noun</a:t>
            </a:r>
            <a:endParaRPr lang="en-US" altLang="en-US"/>
          </a:p>
        </p:txBody>
      </p:sp>
      <p:cxnSp>
        <p:nvCxnSpPr>
          <p:cNvPr id="27657" name="AutoShape 9"/>
          <p:cNvCxnSpPr>
            <a:cxnSpLocks noChangeShapeType="1"/>
          </p:cNvCxnSpPr>
          <p:nvPr/>
        </p:nvCxnSpPr>
        <p:spPr bwMode="auto">
          <a:xfrm rot="5400000">
            <a:off x="6896100" y="2781300"/>
            <a:ext cx="3810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8" name="Text Box 3"/>
          <p:cNvSpPr txBox="1">
            <a:spLocks noChangeArrowheads="1"/>
          </p:cNvSpPr>
          <p:nvPr/>
        </p:nvSpPr>
        <p:spPr bwMode="auto">
          <a:xfrm>
            <a:off x="304800" y="2819400"/>
            <a:ext cx="2590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i="1">
                <a:solidFill>
                  <a:schemeClr val="accent2"/>
                </a:solidFill>
              </a:rPr>
              <a:t>* </a:t>
            </a:r>
            <a:r>
              <a:rPr lang="en-US" altLang="en-US" sz="2000" i="1"/>
              <a:t>Sentence Patterns</a:t>
            </a:r>
            <a:endParaRPr lang="en-US" altLang="en-US" sz="2000"/>
          </a:p>
          <a:p>
            <a:pPr>
              <a:spcBef>
                <a:spcPct val="50000"/>
              </a:spcBef>
            </a:pPr>
            <a:r>
              <a:rPr lang="en-US" altLang="en-US" sz="2000"/>
              <a:t>•  Transitive  (1)</a:t>
            </a:r>
            <a:br>
              <a:rPr lang="en-US" altLang="en-US" sz="2000"/>
            </a:br>
            <a:r>
              <a:rPr lang="en-US" altLang="en-US" sz="2000"/>
              <a:t>•  Intransitive (1) </a:t>
            </a:r>
            <a:br>
              <a:rPr lang="en-US" altLang="en-US" sz="2000"/>
            </a:br>
            <a:r>
              <a:rPr lang="en-US" altLang="en-US" sz="2000"/>
              <a:t>• </a:t>
            </a:r>
            <a:r>
              <a:rPr lang="en-US" altLang="en-US" sz="2000">
                <a:solidFill>
                  <a:srgbClr val="D90F0D"/>
                </a:solidFill>
              </a:rPr>
              <a:t> Linking (5)</a:t>
            </a:r>
            <a:endParaRPr lang="en-US" altLang="en-US" sz="2000"/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04800" y="5029200"/>
            <a:ext cx="63119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chemeClr val="accent2"/>
                </a:solidFill>
              </a:rPr>
              <a:t>*</a:t>
            </a:r>
            <a:r>
              <a:rPr lang="en-US" altLang="en-US" sz="2000"/>
              <a:t> </a:t>
            </a:r>
            <a:r>
              <a:rPr lang="en-US" altLang="en-US" sz="2000" i="1"/>
              <a:t>another way to list core information is to list sentence</a:t>
            </a:r>
          </a:p>
          <a:p>
            <a:r>
              <a:rPr lang="en-US" altLang="en-US" sz="2000" i="1"/>
              <a:t>patterns, along with the Chapter in which you first</a:t>
            </a:r>
          </a:p>
          <a:p>
            <a:r>
              <a:rPr lang="en-US" altLang="en-US" sz="2000" i="1"/>
              <a:t>learned them.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245</Words>
  <Application>Microsoft Office PowerPoint</Application>
  <PresentationFormat>On-screen Show (4:3)</PresentationFormat>
  <Paragraphs>63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ＭＳ Ｐゴシック</vt:lpstr>
      <vt:lpstr>Blank Presentation</vt:lpstr>
      <vt:lpstr>Microsoft Organization Chart</vt:lpstr>
      <vt:lpstr>Map of the Sentence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Susan Shelmerdine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 of the Sentence</dc:title>
  <dc:creator>Susan Shelmerdine</dc:creator>
  <cp:lastModifiedBy>Katelyn Croteau</cp:lastModifiedBy>
  <cp:revision>25</cp:revision>
  <dcterms:created xsi:type="dcterms:W3CDTF">2013-08-09T14:29:43Z</dcterms:created>
  <dcterms:modified xsi:type="dcterms:W3CDTF">2014-09-12T18:20:33Z</dcterms:modified>
</cp:coreProperties>
</file>